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28"/>
  </p:notesMasterIdLst>
  <p:handoutMasterIdLst>
    <p:handoutMasterId r:id="rId29"/>
  </p:handoutMasterIdLst>
  <p:sldIdLst>
    <p:sldId id="409" r:id="rId3"/>
    <p:sldId id="410" r:id="rId4"/>
    <p:sldId id="411" r:id="rId5"/>
    <p:sldId id="514" r:id="rId6"/>
    <p:sldId id="450" r:id="rId7"/>
    <p:sldId id="515" r:id="rId8"/>
    <p:sldId id="416" r:id="rId9"/>
    <p:sldId id="453" r:id="rId10"/>
    <p:sldId id="519" r:id="rId11"/>
    <p:sldId id="491" r:id="rId12"/>
    <p:sldId id="492" r:id="rId13"/>
    <p:sldId id="495" r:id="rId14"/>
    <p:sldId id="457" r:id="rId15"/>
    <p:sldId id="516" r:id="rId16"/>
    <p:sldId id="517" r:id="rId17"/>
    <p:sldId id="458" r:id="rId18"/>
    <p:sldId id="518" r:id="rId19"/>
    <p:sldId id="419" r:id="rId20"/>
    <p:sldId id="521" r:id="rId21"/>
    <p:sldId id="523" r:id="rId22"/>
    <p:sldId id="524" r:id="rId23"/>
    <p:sldId id="525" r:id="rId24"/>
    <p:sldId id="526" r:id="rId25"/>
    <p:sldId id="508" r:id="rId26"/>
    <p:sldId id="432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C367"/>
    <a:srgbClr val="E4D178"/>
    <a:srgbClr val="DEC569"/>
    <a:srgbClr val="E0C78E"/>
    <a:srgbClr val="D8C76C"/>
    <a:srgbClr val="E4D09C"/>
    <a:srgbClr val="DDBF7E"/>
    <a:srgbClr val="FA90A7"/>
    <a:srgbClr val="DC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91" y="288"/>
      </p:cViewPr>
      <p:guideLst>
        <p:guide orient="horz" pos="2208"/>
        <p:guide pos="38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2022/12/13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52400" y="64871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2022/12/13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2022/12/13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工作内容概述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业绩数据展示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工作经验总结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未来工作计划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图形"/>
          <p:cNvSpPr txBox="1"/>
          <p:nvPr/>
        </p:nvSpPr>
        <p:spPr>
          <a:xfrm>
            <a:off x="1103312" y="2014707"/>
            <a:ext cx="9985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uLnTx/>
                <a:uFillTx/>
                <a:cs typeface="+mn-ea"/>
                <a:sym typeface="+mn-lt"/>
              </a:rPr>
              <a:t>博青秀</a:t>
            </a:r>
            <a:r>
              <a:rPr lang="zh-CN" altLang="en-US" sz="80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cs typeface="+mn-ea"/>
                <a:sym typeface="+mn-lt"/>
              </a:rPr>
              <a:t>项目成果演示</a:t>
            </a:r>
            <a:endParaRPr kumimoji="0" lang="zh-CN" altLang="en-US" sz="8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943475" y="4368165"/>
            <a:ext cx="1734820" cy="922020"/>
            <a:chOff x="14360" y="8868"/>
            <a:chExt cx="2732" cy="1452"/>
          </a:xfrm>
        </p:grpSpPr>
        <p:sp>
          <p:nvSpPr>
            <p:cNvPr id="49" name="图形"/>
            <p:cNvSpPr txBox="1"/>
            <p:nvPr/>
          </p:nvSpPr>
          <p:spPr>
            <a:xfrm>
              <a:off x="14644" y="8868"/>
              <a:ext cx="244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rPr>
                <a:t>组长：司晨旭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rPr>
                <a:t>组员：吴佳丽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rPr>
                <a:t>组员：吴卓霖</a:t>
              </a:r>
            </a:p>
          </p:txBody>
        </p:sp>
        <p:sp>
          <p:nvSpPr>
            <p:cNvPr id="10" name="图形"/>
            <p:cNvSpPr/>
            <p:nvPr/>
          </p:nvSpPr>
          <p:spPr>
            <a:xfrm>
              <a:off x="14360" y="9038"/>
              <a:ext cx="284" cy="284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95350" y="3330575"/>
            <a:ext cx="9958705" cy="352425"/>
            <a:chOff x="1410" y="5245"/>
            <a:chExt cx="15683" cy="555"/>
          </a:xfrm>
        </p:grpSpPr>
        <p:sp>
          <p:nvSpPr>
            <p:cNvPr id="11" name="图形"/>
            <p:cNvSpPr/>
            <p:nvPr/>
          </p:nvSpPr>
          <p:spPr>
            <a:xfrm>
              <a:off x="6214" y="5245"/>
              <a:ext cx="6688" cy="5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592" y="5523"/>
              <a:ext cx="9713" cy="55"/>
              <a:chOff x="4524" y="5444"/>
              <a:chExt cx="9713" cy="55"/>
            </a:xfrm>
          </p:grpSpPr>
          <p:cxnSp>
            <p:nvCxnSpPr>
              <p:cNvPr id="42" name="图形"/>
              <p:cNvCxnSpPr/>
              <p:nvPr/>
            </p:nvCxnSpPr>
            <p:spPr>
              <a:xfrm flipH="1">
                <a:off x="4524" y="5499"/>
                <a:ext cx="121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图形"/>
              <p:cNvCxnSpPr/>
              <p:nvPr/>
            </p:nvCxnSpPr>
            <p:spPr>
              <a:xfrm flipH="1">
                <a:off x="13125" y="5444"/>
                <a:ext cx="111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图形"/>
            <p:cNvGrpSpPr/>
            <p:nvPr/>
          </p:nvGrpSpPr>
          <p:grpSpPr>
            <a:xfrm>
              <a:off x="16892" y="5267"/>
              <a:ext cx="201" cy="341"/>
              <a:chOff x="373626" y="2399071"/>
              <a:chExt cx="235974" cy="393290"/>
            </a:xfrm>
          </p:grpSpPr>
          <p:cxnSp>
            <p:nvCxnSpPr>
              <p:cNvPr id="56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图形"/>
            <p:cNvGrpSpPr/>
            <p:nvPr/>
          </p:nvGrpSpPr>
          <p:grpSpPr>
            <a:xfrm flipH="1">
              <a:off x="1410" y="5267"/>
              <a:ext cx="201" cy="341"/>
              <a:chOff x="373626" y="2399071"/>
              <a:chExt cx="235974" cy="393290"/>
            </a:xfrm>
          </p:grpSpPr>
          <p:cxnSp>
            <p:nvCxnSpPr>
              <p:cNvPr id="13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4418218" y="504508"/>
            <a:ext cx="3184525" cy="1112520"/>
            <a:chOff x="7064" y="4695"/>
            <a:chExt cx="5015" cy="1752"/>
          </a:xfrm>
        </p:grpSpPr>
        <p:pic>
          <p:nvPicPr>
            <p:cNvPr id="3" name="图片 1" descr="标志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4" y="4695"/>
              <a:ext cx="1814" cy="1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图形"/>
            <p:cNvSpPr txBox="1"/>
            <p:nvPr/>
          </p:nvSpPr>
          <p:spPr>
            <a:xfrm>
              <a:off x="8785" y="5015"/>
              <a:ext cx="329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39700">
                      <a:schemeClr val="bg1">
                        <a:alpha val="40000"/>
                      </a:schemeClr>
                    </a:glow>
                  </a:effectLst>
                  <a:uLnTx/>
                  <a:uFillTx/>
                  <a:latin typeface="华文彩云" panose="02010800040101010101" charset="-122"/>
                  <a:ea typeface="华文彩云" panose="02010800040101010101" charset="-122"/>
                  <a:cs typeface="+mn-ea"/>
                  <a:sym typeface="+mn-lt"/>
                </a:rPr>
                <a:t>博青秀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用户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5" y="624840"/>
            <a:ext cx="9424035" cy="57746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4970" y="343535"/>
            <a:ext cx="3592830" cy="949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子系统设计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79573" y="553869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</a:t>
            </a:r>
          </a:p>
        </p:txBody>
      </p:sp>
    </p:spTree>
    <p:custDataLst>
      <p:tags r:id="rId1"/>
    </p:custDataLst>
  </p:cSld>
  <p:clrMapOvr>
    <a:masterClrMapping/>
  </p:clrMapOvr>
  <p:transition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化组织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998855"/>
            <a:ext cx="11278870" cy="46043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4970" y="343535"/>
            <a:ext cx="3592830" cy="949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子系统设计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79573" y="55386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文化组织</a:t>
            </a:r>
          </a:p>
        </p:txBody>
      </p:sp>
      <p:sp>
        <p:nvSpPr>
          <p:cNvPr id="6" name="AutoShape 1"/>
          <p:cNvSpPr>
            <a:spLocks noChangeAspect="1" noChangeArrowheads="1"/>
          </p:cNvSpPr>
          <p:nvPr/>
        </p:nvSpPr>
        <p:spPr bwMode="auto">
          <a:xfrm>
            <a:off x="0" y="0"/>
            <a:ext cx="52673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plu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4970" y="343535"/>
            <a:ext cx="3592830" cy="949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整体系统流程图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A7493-462F-380E-3836-F3A023858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8" y="679327"/>
            <a:ext cx="8833116" cy="5588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plu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5" y="2529840"/>
            <a:ext cx="53975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项目展示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746" y="4917"/>
              <a:ext cx="14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THREE.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  <p:sp>
        <p:nvSpPr>
          <p:cNvPr id="34" name="图形"/>
          <p:cNvSpPr/>
          <p:nvPr/>
        </p:nvSpPr>
        <p:spPr>
          <a:xfrm>
            <a:off x="890270" y="5741670"/>
            <a:ext cx="180340" cy="180340"/>
          </a:xfrm>
          <a:prstGeom prst="ellipse">
            <a:avLst/>
          </a:prstGeom>
          <a:gradFill>
            <a:gsLst>
              <a:gs pos="0">
                <a:srgbClr val="E4D178"/>
              </a:gs>
              <a:gs pos="100000">
                <a:srgbClr val="DDC367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图形"/>
          <p:cNvSpPr/>
          <p:nvPr/>
        </p:nvSpPr>
        <p:spPr>
          <a:xfrm>
            <a:off x="9118600" y="5739130"/>
            <a:ext cx="180340" cy="180340"/>
          </a:xfrm>
          <a:prstGeom prst="ellipse">
            <a:avLst/>
          </a:prstGeom>
          <a:gradFill>
            <a:gsLst>
              <a:gs pos="0">
                <a:srgbClr val="E4D178"/>
              </a:gs>
              <a:gs pos="100000">
                <a:srgbClr val="DDC367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60" y="622300"/>
            <a:ext cx="412496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项目管理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4CB0F4-1878-6DE5-3920-3C0BDDD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29" y="1316165"/>
            <a:ext cx="9938342" cy="4919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8447136"/>
      </p:ext>
    </p:extLst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60" y="622300"/>
            <a:ext cx="412496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文档管理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CE8F5-BB89-89CA-3020-2AFBBF70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2" y="1258825"/>
            <a:ext cx="6716070" cy="434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BB6EFD-7321-7604-CF6C-4D9D8336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44" y="2066422"/>
            <a:ext cx="6603563" cy="4273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657F46-14B0-E1AB-DCA5-15554F5A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317" y="571755"/>
            <a:ext cx="3617586" cy="4632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10A279-D6C6-FE37-6532-B0F26F025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903" y="571756"/>
            <a:ext cx="3520439" cy="46329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28F4F7-3A0A-C213-1253-7E5188619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83" y="1787528"/>
            <a:ext cx="6847829" cy="44608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473182-BB75-A23B-E0BA-0193DFB46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349" y="1138303"/>
            <a:ext cx="7425997" cy="4823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71963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"/>
          <p:cNvSpPr txBox="1"/>
          <p:nvPr/>
        </p:nvSpPr>
        <p:spPr>
          <a:xfrm>
            <a:off x="-208915" y="588645"/>
            <a:ext cx="4191635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数据库设计</a:t>
            </a:r>
          </a:p>
        </p:txBody>
      </p:sp>
      <p:sp>
        <p:nvSpPr>
          <p:cNvPr id="15" name="图形"/>
          <p:cNvSpPr txBox="1"/>
          <p:nvPr/>
        </p:nvSpPr>
        <p:spPr>
          <a:xfrm>
            <a:off x="2242185" y="5044440"/>
            <a:ext cx="3230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React Native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C27D79-2B58-60BD-AA07-73A06C29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03" y="1353185"/>
            <a:ext cx="8597265" cy="4783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60" y="622300"/>
            <a:ext cx="4124960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软件完整目录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A8268-4492-8BA5-0E28-C66BD13E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96" y="1221222"/>
            <a:ext cx="1736545" cy="452933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8FEDE28-C1EF-B0C5-8DD4-B123DA8BF644}"/>
              </a:ext>
            </a:extLst>
          </p:cNvPr>
          <p:cNvCxnSpPr>
            <a:cxnSpLocks/>
          </p:cNvCxnSpPr>
          <p:nvPr/>
        </p:nvCxnSpPr>
        <p:spPr>
          <a:xfrm>
            <a:off x="4074158" y="2544064"/>
            <a:ext cx="972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BFBE078-34FF-03A3-DD55-1D312519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53" y="2424893"/>
            <a:ext cx="1866894" cy="38743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4C64461-C817-8ADF-0E3B-00D0B0654C9F}"/>
              </a:ext>
            </a:extLst>
          </p:cNvPr>
          <p:cNvSpPr txBox="1"/>
          <p:nvPr/>
        </p:nvSpPr>
        <p:spPr>
          <a:xfrm>
            <a:off x="7029447" y="2333262"/>
            <a:ext cx="281709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/>
              <a:t>*</a:t>
            </a:r>
            <a:r>
              <a:rPr lang="zh-CN" altLang="en-US" sz="1300" dirty="0"/>
              <a:t>页面详情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预约参观；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志愿报名；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页面切换；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已签到活动；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文旅地介绍；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文旅地志愿服务；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帮助中心；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首页；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个人信息页；</a:t>
            </a:r>
            <a:endParaRPr lang="en-US" altLang="zh-CN" sz="1300" dirty="0"/>
          </a:p>
          <a:p>
            <a:r>
              <a:rPr lang="zh-CN" altLang="en-US" sz="1300" dirty="0"/>
              <a:t>     初始化页面；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登录页面；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底部导航组件；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消息页面；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个人页面；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活动发布页面；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注册页面；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志愿签到页面；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签到详情；</a:t>
            </a:r>
            <a:endParaRPr lang="en-US" altLang="zh-CN" sz="1300" dirty="0"/>
          </a:p>
          <a:p>
            <a:r>
              <a:rPr lang="en-US" altLang="zh-CN" sz="1300" dirty="0"/>
              <a:t>     </a:t>
            </a:r>
            <a:r>
              <a:rPr lang="zh-CN" altLang="en-US" sz="1300" dirty="0"/>
              <a:t>活动编码判断组件；</a:t>
            </a:r>
            <a:endParaRPr lang="en-US" altLang="zh-CN" sz="1300" dirty="0"/>
          </a:p>
          <a:p>
            <a:r>
              <a:rPr lang="en-US" altLang="zh-CN" sz="1100" dirty="0"/>
              <a:t>     </a:t>
            </a:r>
          </a:p>
          <a:p>
            <a:r>
              <a:rPr lang="en-US" altLang="zh-CN" sz="1100" dirty="0"/>
              <a:t>     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301610"/>
      </p:ext>
    </p:extLst>
  </p:cSld>
  <p:clrMapOvr>
    <a:masterClrMapping/>
  </p:clrMapOvr>
  <p:transition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5" y="2529840"/>
            <a:ext cx="5397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测试</a:t>
            </a:r>
            <a:r>
              <a:rPr lang="en-US" altLang="zh-CN" sz="6600" dirty="0">
                <a:cs typeface="+mn-ea"/>
                <a:sym typeface="+mn-lt"/>
              </a:rPr>
              <a:t>/</a:t>
            </a:r>
            <a:r>
              <a:rPr lang="zh-CN" altLang="en-US" sz="6600" dirty="0">
                <a:cs typeface="+mn-ea"/>
                <a:sym typeface="+mn-lt"/>
              </a:rPr>
              <a:t>审核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746" y="4917"/>
              <a:ext cx="14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FOUR.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60" y="622300"/>
            <a:ext cx="4124960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通路设计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038B3F-956E-B27C-02EC-2A8674632BE8}"/>
              </a:ext>
            </a:extLst>
          </p:cNvPr>
          <p:cNvSpPr txBox="1"/>
          <p:nvPr/>
        </p:nvSpPr>
        <p:spPr>
          <a:xfrm>
            <a:off x="7982903" y="328408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用户登录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F08685E-9BD1-C051-4FAE-A663CE0C016C}"/>
              </a:ext>
            </a:extLst>
          </p:cNvPr>
          <p:cNvCxnSpPr>
            <a:cxnSpLocks/>
          </p:cNvCxnSpPr>
          <p:nvPr/>
        </p:nvCxnSpPr>
        <p:spPr>
          <a:xfrm flipV="1">
            <a:off x="9143657" y="2674604"/>
            <a:ext cx="1665475" cy="60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088B2C0-666C-2F82-C57E-84A99D7499AC}"/>
              </a:ext>
            </a:extLst>
          </p:cNvPr>
          <p:cNvSpPr txBox="1"/>
          <p:nvPr/>
        </p:nvSpPr>
        <p:spPr>
          <a:xfrm>
            <a:off x="8887968" y="2674604"/>
            <a:ext cx="148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用户不存在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5CC598-1187-FFAD-4717-B90D159CFC56}"/>
              </a:ext>
            </a:extLst>
          </p:cNvPr>
          <p:cNvSpPr txBox="1"/>
          <p:nvPr/>
        </p:nvSpPr>
        <p:spPr>
          <a:xfrm>
            <a:off x="10726004" y="23142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844960C-4E05-9E53-A264-C2A77D8D2AB0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6477277" y="2683595"/>
            <a:ext cx="1505626" cy="78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50FADF-84A8-C7FE-F617-E9932C357680}"/>
              </a:ext>
            </a:extLst>
          </p:cNvPr>
          <p:cNvCxnSpPr>
            <a:cxnSpLocks/>
          </p:cNvCxnSpPr>
          <p:nvPr/>
        </p:nvCxnSpPr>
        <p:spPr>
          <a:xfrm flipH="1">
            <a:off x="6209423" y="3542635"/>
            <a:ext cx="1773480" cy="87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F20054B-B203-5FD5-ECEA-B26F6075024B}"/>
              </a:ext>
            </a:extLst>
          </p:cNvPr>
          <p:cNvSpPr txBox="1"/>
          <p:nvPr/>
        </p:nvSpPr>
        <p:spPr>
          <a:xfrm>
            <a:off x="6652768" y="27252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以用户身份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FC542-98DF-808E-B4FF-88BC04A53DC4}"/>
              </a:ext>
            </a:extLst>
          </p:cNvPr>
          <p:cNvSpPr txBox="1"/>
          <p:nvPr/>
        </p:nvSpPr>
        <p:spPr>
          <a:xfrm>
            <a:off x="6454238" y="3695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以文旅地身份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E780C57-6ED4-D8DB-8CE5-48424D8A7D51}"/>
              </a:ext>
            </a:extLst>
          </p:cNvPr>
          <p:cNvCxnSpPr>
            <a:stCxn id="12" idx="2"/>
          </p:cNvCxnSpPr>
          <p:nvPr/>
        </p:nvCxnSpPr>
        <p:spPr>
          <a:xfrm flipH="1">
            <a:off x="11049169" y="2683595"/>
            <a:ext cx="1" cy="153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4E088A4-46C9-3A85-A867-B990DAA25E65}"/>
              </a:ext>
            </a:extLst>
          </p:cNvPr>
          <p:cNvSpPr txBox="1"/>
          <p:nvPr/>
        </p:nvSpPr>
        <p:spPr>
          <a:xfrm>
            <a:off x="10495171" y="42817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注册成功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3016167-0066-A44F-91D4-784EF82E52D6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9143657" y="3653413"/>
            <a:ext cx="1351514" cy="81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B5E0D8D-6B56-0257-BEF3-8698B365A011}"/>
              </a:ext>
            </a:extLst>
          </p:cNvPr>
          <p:cNvCxnSpPr>
            <a:cxnSpLocks/>
          </p:cNvCxnSpPr>
          <p:nvPr/>
        </p:nvCxnSpPr>
        <p:spPr>
          <a:xfrm flipH="1" flipV="1">
            <a:off x="5925312" y="2133600"/>
            <a:ext cx="551965" cy="54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844F179-CB86-D72C-EC4A-1B709206A479}"/>
              </a:ext>
            </a:extLst>
          </p:cNvPr>
          <p:cNvSpPr txBox="1"/>
          <p:nvPr/>
        </p:nvSpPr>
        <p:spPr>
          <a:xfrm>
            <a:off x="5230368" y="1901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修改个人信息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9DAD58-D719-C3A8-54CF-FEABCB341FD1}"/>
              </a:ext>
            </a:extLst>
          </p:cNvPr>
          <p:cNvCxnSpPr/>
          <p:nvPr/>
        </p:nvCxnSpPr>
        <p:spPr>
          <a:xfrm flipH="1" flipV="1">
            <a:off x="5693664" y="2683595"/>
            <a:ext cx="760574" cy="4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D21CB4E-1B6D-3793-04F2-7DD10F137065}"/>
              </a:ext>
            </a:extLst>
          </p:cNvPr>
          <p:cNvSpPr txBox="1"/>
          <p:nvPr/>
        </p:nvSpPr>
        <p:spPr>
          <a:xfrm>
            <a:off x="4219767" y="24899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报名志愿活动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9D01985-3F09-42E2-0D7F-842FC37DF687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004597" y="2859270"/>
            <a:ext cx="0" cy="42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B77D84E-2E5C-49EF-BAE9-FD12E426142A}"/>
              </a:ext>
            </a:extLst>
          </p:cNvPr>
          <p:cNvSpPr txBox="1"/>
          <p:nvPr/>
        </p:nvSpPr>
        <p:spPr>
          <a:xfrm>
            <a:off x="4450599" y="3265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取消报名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A8494B-4D13-3A4D-50DA-79643A4C740F}"/>
              </a:ext>
            </a:extLst>
          </p:cNvPr>
          <p:cNvCxnSpPr>
            <a:stCxn id="33" idx="1"/>
          </p:cNvCxnSpPr>
          <p:nvPr/>
        </p:nvCxnSpPr>
        <p:spPr>
          <a:xfrm flipH="1">
            <a:off x="3923617" y="2674604"/>
            <a:ext cx="29615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6B72964-4373-1D57-70B8-3986E0FE90A9}"/>
              </a:ext>
            </a:extLst>
          </p:cNvPr>
          <p:cNvSpPr txBox="1"/>
          <p:nvPr/>
        </p:nvSpPr>
        <p:spPr>
          <a:xfrm>
            <a:off x="3324058" y="2983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4331877-207A-48F4-3998-F9F4758172F3}"/>
              </a:ext>
            </a:extLst>
          </p:cNvPr>
          <p:cNvCxnSpPr/>
          <p:nvPr/>
        </p:nvCxnSpPr>
        <p:spPr>
          <a:xfrm flipH="1" flipV="1">
            <a:off x="3011424" y="2404102"/>
            <a:ext cx="312634" cy="57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7F3000C-30F6-F75C-E74D-7FCC8649A64A}"/>
              </a:ext>
            </a:extLst>
          </p:cNvPr>
          <p:cNvSpPr txBox="1"/>
          <p:nvPr/>
        </p:nvSpPr>
        <p:spPr>
          <a:xfrm>
            <a:off x="2218030" y="2133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签到成功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FE3C3EF-ECE5-5F5C-FFDC-5B63265C656A}"/>
              </a:ext>
            </a:extLst>
          </p:cNvPr>
          <p:cNvCxnSpPr>
            <a:stCxn id="44" idx="1"/>
          </p:cNvCxnSpPr>
          <p:nvPr/>
        </p:nvCxnSpPr>
        <p:spPr>
          <a:xfrm flipH="1">
            <a:off x="1914144" y="2318266"/>
            <a:ext cx="303886" cy="35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DE7C1A8-1A9A-2416-4AFD-CF30CD458F78}"/>
              </a:ext>
            </a:extLst>
          </p:cNvPr>
          <p:cNvSpPr txBox="1"/>
          <p:nvPr/>
        </p:nvSpPr>
        <p:spPr>
          <a:xfrm>
            <a:off x="938651" y="26746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查看已签到活动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786D59F-BA56-85F1-DA8B-3BF53C84C970}"/>
              </a:ext>
            </a:extLst>
          </p:cNvPr>
          <p:cNvCxnSpPr>
            <a:stCxn id="41" idx="1"/>
          </p:cNvCxnSpPr>
          <p:nvPr/>
        </p:nvCxnSpPr>
        <p:spPr>
          <a:xfrm flipH="1">
            <a:off x="2739144" y="3168441"/>
            <a:ext cx="584914" cy="30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874A0C8-3903-5EB2-5DDA-C78B9B66CF16}"/>
              </a:ext>
            </a:extLst>
          </p:cNvPr>
          <p:cNvSpPr txBox="1"/>
          <p:nvPr/>
        </p:nvSpPr>
        <p:spPr>
          <a:xfrm>
            <a:off x="1752221" y="3408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签到失败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FF86F33-F12D-051C-D657-87EF7FF1B1CC}"/>
              </a:ext>
            </a:extLst>
          </p:cNvPr>
          <p:cNvCxnSpPr/>
          <p:nvPr/>
        </p:nvCxnSpPr>
        <p:spPr>
          <a:xfrm flipH="1">
            <a:off x="6096000" y="4420151"/>
            <a:ext cx="113423" cy="65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3751A6C-A509-7B92-F3E2-CEA93A7429CF}"/>
              </a:ext>
            </a:extLst>
          </p:cNvPr>
          <p:cNvSpPr txBox="1"/>
          <p:nvPr/>
        </p:nvSpPr>
        <p:spPr>
          <a:xfrm>
            <a:off x="5243693" y="5103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编辑文旅地信息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D7383B7-C0CF-F893-4E69-954FC17F3E09}"/>
              </a:ext>
            </a:extLst>
          </p:cNvPr>
          <p:cNvCxnSpPr>
            <a:cxnSpLocks/>
          </p:cNvCxnSpPr>
          <p:nvPr/>
        </p:nvCxnSpPr>
        <p:spPr>
          <a:xfrm flipH="1">
            <a:off x="5453410" y="4420151"/>
            <a:ext cx="747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8153335-9C91-8B47-3A9A-AB7E16F3EE9C}"/>
              </a:ext>
            </a:extLst>
          </p:cNvPr>
          <p:cNvSpPr txBox="1"/>
          <p:nvPr/>
        </p:nvSpPr>
        <p:spPr>
          <a:xfrm>
            <a:off x="3883750" y="42354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发布志愿活动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8CEE4F-33BE-7B8C-73AE-EFD484554D05}"/>
              </a:ext>
            </a:extLst>
          </p:cNvPr>
          <p:cNvCxnSpPr/>
          <p:nvPr/>
        </p:nvCxnSpPr>
        <p:spPr>
          <a:xfrm flipV="1">
            <a:off x="6477277" y="2133600"/>
            <a:ext cx="862307" cy="54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4D2D4E9B-C5E3-459F-F31A-1052929B7EC8}"/>
              </a:ext>
            </a:extLst>
          </p:cNvPr>
          <p:cNvSpPr txBox="1"/>
          <p:nvPr/>
        </p:nvSpPr>
        <p:spPr>
          <a:xfrm>
            <a:off x="7044186" y="17778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收发消息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667998F-3B8D-F27A-8DA1-D3A7EDDC4565}"/>
              </a:ext>
            </a:extLst>
          </p:cNvPr>
          <p:cNvCxnSpPr/>
          <p:nvPr/>
        </p:nvCxnSpPr>
        <p:spPr>
          <a:xfrm>
            <a:off x="6209423" y="4420151"/>
            <a:ext cx="971665" cy="45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3E898922-A5F9-F157-8ABA-0330452761EA}"/>
              </a:ext>
            </a:extLst>
          </p:cNvPr>
          <p:cNvSpPr txBox="1"/>
          <p:nvPr/>
        </p:nvSpPr>
        <p:spPr>
          <a:xfrm>
            <a:off x="7132778" y="48216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收发信息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870974"/>
      </p:ext>
    </p:extLst>
  </p:cSld>
  <p:clrMapOvr>
    <a:masterClrMapping/>
  </p:clrMapOvr>
  <p:transition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72210" y="2308225"/>
            <a:ext cx="2147570" cy="3241040"/>
            <a:chOff x="1846" y="3635"/>
            <a:chExt cx="3382" cy="5104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" y="4313"/>
              <a:ext cx="3383" cy="4427"/>
              <a:chOff x="2014" y="3653"/>
              <a:chExt cx="3383" cy="3737"/>
            </a:xfrm>
          </p:grpSpPr>
          <p:sp>
            <p:nvSpPr>
              <p:cNvPr id="11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图形"/>
              <p:cNvSpPr txBox="1"/>
              <p:nvPr/>
            </p:nvSpPr>
            <p:spPr>
              <a:xfrm>
                <a:off x="2170" y="5028"/>
                <a:ext cx="3149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开发团队介绍</a:t>
                </a:r>
              </a:p>
            </p:txBody>
          </p:sp>
          <p:sp>
            <p:nvSpPr>
              <p:cNvPr id="3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ONE</a:t>
                </a:r>
              </a:p>
            </p:txBody>
          </p:sp>
        </p:grpSp>
        <p:sp>
          <p:nvSpPr>
            <p:cNvPr id="69" name="图形"/>
            <p:cNvSpPr/>
            <p:nvPr/>
          </p:nvSpPr>
          <p:spPr>
            <a:xfrm>
              <a:off x="2702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50615" y="2308225"/>
            <a:ext cx="2197735" cy="3241675"/>
            <a:chOff x="5749" y="3635"/>
            <a:chExt cx="3461" cy="5105"/>
          </a:xfrm>
        </p:grpSpPr>
        <p:grpSp>
          <p:nvGrpSpPr>
            <p:cNvPr id="36" name="组合 35"/>
            <p:cNvGrpSpPr/>
            <p:nvPr/>
          </p:nvGrpSpPr>
          <p:grpSpPr>
            <a:xfrm>
              <a:off x="5749" y="4313"/>
              <a:ext cx="3461" cy="4427"/>
              <a:chOff x="1936" y="3653"/>
              <a:chExt cx="3461" cy="3737"/>
            </a:xfrm>
          </p:grpSpPr>
          <p:sp>
            <p:nvSpPr>
              <p:cNvPr id="37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图形"/>
              <p:cNvSpPr txBox="1"/>
              <p:nvPr/>
            </p:nvSpPr>
            <p:spPr>
              <a:xfrm>
                <a:off x="1936" y="5052"/>
                <a:ext cx="3409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需求重现</a:t>
                </a:r>
              </a:p>
            </p:txBody>
          </p:sp>
          <p:sp>
            <p:nvSpPr>
              <p:cNvPr id="1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DC367"/>
                  </a:gs>
                  <a:gs pos="100000">
                    <a:srgbClr val="E4D178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TWO</a:t>
                </a:r>
              </a:p>
            </p:txBody>
          </p:sp>
        </p:grpSp>
        <p:sp>
          <p:nvSpPr>
            <p:cNvPr id="70" name="图形"/>
            <p:cNvSpPr/>
            <p:nvPr/>
          </p:nvSpPr>
          <p:spPr>
            <a:xfrm>
              <a:off x="6656" y="3635"/>
              <a:ext cx="1745" cy="1745"/>
            </a:xfrm>
            <a:prstGeom prst="diamond">
              <a:avLst/>
            </a:prstGeom>
            <a:gradFill>
              <a:gsLst>
                <a:gs pos="0">
                  <a:srgbClr val="DDC367"/>
                </a:gs>
                <a:gs pos="100000">
                  <a:srgbClr val="E4D178"/>
                </a:gs>
              </a:gsLst>
              <a:lin ang="27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28080" y="2308225"/>
            <a:ext cx="2147570" cy="3241040"/>
            <a:chOff x="9808" y="3635"/>
            <a:chExt cx="3382" cy="5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9808" y="4313"/>
              <a:ext cx="3383" cy="4427"/>
              <a:chOff x="2014" y="3653"/>
              <a:chExt cx="3383" cy="3737"/>
            </a:xfrm>
          </p:grpSpPr>
          <p:sp>
            <p:nvSpPr>
              <p:cNvPr id="16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图形"/>
              <p:cNvSpPr txBox="1"/>
              <p:nvPr/>
            </p:nvSpPr>
            <p:spPr>
              <a:xfrm>
                <a:off x="2170" y="5052"/>
                <a:ext cx="3149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项目展示</a:t>
                </a:r>
              </a:p>
            </p:txBody>
          </p:sp>
          <p:sp>
            <p:nvSpPr>
              <p:cNvPr id="52" name="图形"/>
              <p:cNvSpPr/>
              <p:nvPr/>
            </p:nvSpPr>
            <p:spPr>
              <a:xfrm>
                <a:off x="2730" y="6372"/>
                <a:ext cx="1952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THREE</a:t>
                </a:r>
              </a:p>
            </p:txBody>
          </p:sp>
        </p:grpSp>
        <p:sp>
          <p:nvSpPr>
            <p:cNvPr id="71" name="图形"/>
            <p:cNvSpPr/>
            <p:nvPr/>
          </p:nvSpPr>
          <p:spPr>
            <a:xfrm>
              <a:off x="10610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56015" y="2308225"/>
            <a:ext cx="2148205" cy="3227705"/>
            <a:chOff x="13789" y="3635"/>
            <a:chExt cx="3383" cy="5083"/>
          </a:xfrm>
        </p:grpSpPr>
        <p:grpSp>
          <p:nvGrpSpPr>
            <p:cNvPr id="18" name="组合 17"/>
            <p:cNvGrpSpPr/>
            <p:nvPr/>
          </p:nvGrpSpPr>
          <p:grpSpPr>
            <a:xfrm>
              <a:off x="13789" y="4291"/>
              <a:ext cx="3383" cy="4427"/>
              <a:chOff x="2014" y="3653"/>
              <a:chExt cx="3383" cy="3737"/>
            </a:xfrm>
          </p:grpSpPr>
          <p:sp>
            <p:nvSpPr>
              <p:cNvPr id="19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图形"/>
              <p:cNvSpPr txBox="1"/>
              <p:nvPr/>
            </p:nvSpPr>
            <p:spPr>
              <a:xfrm>
                <a:off x="2170" y="5052"/>
                <a:ext cx="3149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测试</a:t>
                </a:r>
                <a:r>
                  <a:rPr lang="en-US" altLang="zh-CN" sz="2200" dirty="0">
                    <a:cs typeface="+mn-ea"/>
                    <a:sym typeface="+mn-lt"/>
                  </a:rPr>
                  <a:t>/</a:t>
                </a:r>
                <a:r>
                  <a:rPr lang="zh-CN" altLang="en-US" sz="2200" dirty="0">
                    <a:cs typeface="+mn-ea"/>
                    <a:sym typeface="+mn-lt"/>
                  </a:rPr>
                  <a:t>审核</a:t>
                </a:r>
              </a:p>
            </p:txBody>
          </p:sp>
          <p:sp>
            <p:nvSpPr>
              <p:cNvPr id="58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DC367"/>
                  </a:gs>
                  <a:gs pos="100000">
                    <a:srgbClr val="E4D178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FOUR</a:t>
                </a:r>
              </a:p>
            </p:txBody>
          </p:sp>
        </p:grpSp>
        <p:sp>
          <p:nvSpPr>
            <p:cNvPr id="72" name="图形"/>
            <p:cNvSpPr/>
            <p:nvPr/>
          </p:nvSpPr>
          <p:spPr>
            <a:xfrm>
              <a:off x="14564" y="3635"/>
              <a:ext cx="1745" cy="1745"/>
            </a:xfrm>
            <a:prstGeom prst="diamond">
              <a:avLst/>
            </a:prstGeom>
            <a:gradFill>
              <a:gsLst>
                <a:gs pos="0">
                  <a:srgbClr val="DDC367"/>
                </a:gs>
                <a:gs pos="100000">
                  <a:srgbClr val="E4D178"/>
                </a:gs>
              </a:gsLst>
              <a:lin ang="27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7895" y="916940"/>
            <a:ext cx="5934710" cy="922020"/>
            <a:chOff x="1477" y="1444"/>
            <a:chExt cx="9346" cy="1452"/>
          </a:xfrm>
        </p:grpSpPr>
        <p:sp>
          <p:nvSpPr>
            <p:cNvPr id="22" name="图形"/>
            <p:cNvSpPr/>
            <p:nvPr/>
          </p:nvSpPr>
          <p:spPr>
            <a:xfrm>
              <a:off x="1587" y="1592"/>
              <a:ext cx="640" cy="64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图形"/>
            <p:cNvSpPr txBox="1"/>
            <p:nvPr/>
          </p:nvSpPr>
          <p:spPr>
            <a:xfrm>
              <a:off x="1477" y="1444"/>
              <a:ext cx="93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CON</a:t>
              </a:r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TENTS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60" y="622300"/>
            <a:ext cx="4124960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测试结果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646DB-5EBE-E906-0055-F5ECD459F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64" y="1621536"/>
            <a:ext cx="2059914" cy="4577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28D899-11A7-06E6-4594-B98059F648A8}"/>
              </a:ext>
            </a:extLst>
          </p:cNvPr>
          <p:cNvSpPr txBox="1"/>
          <p:nvPr/>
        </p:nvSpPr>
        <p:spPr>
          <a:xfrm>
            <a:off x="2025904" y="1292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40D22-C564-4AE4-B909-757CC356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405" y="1621536"/>
            <a:ext cx="2059915" cy="4577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8951C1-8D33-28A0-B1CD-84FA0AD64DB9}"/>
              </a:ext>
            </a:extLst>
          </p:cNvPr>
          <p:cNvSpPr txBox="1"/>
          <p:nvPr/>
        </p:nvSpPr>
        <p:spPr>
          <a:xfrm>
            <a:off x="5043134" y="12923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1332D4-1516-06FE-DAE6-3068D397B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948" y="1621532"/>
            <a:ext cx="2059916" cy="4577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0E250-F866-389D-E8AD-44A71B3A2866}"/>
              </a:ext>
            </a:extLst>
          </p:cNvPr>
          <p:cNvSpPr txBox="1"/>
          <p:nvPr/>
        </p:nvSpPr>
        <p:spPr>
          <a:xfrm>
            <a:off x="8057947" y="1284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注册页面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322977"/>
      </p:ext>
    </p:extLst>
  </p:cSld>
  <p:clrMapOvr>
    <a:masterClrMapping/>
  </p:clrMapOvr>
  <p:transition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59" y="573532"/>
            <a:ext cx="4677373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测试结果：用户身份登录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28D899-11A7-06E6-4594-B98059F648A8}"/>
              </a:ext>
            </a:extLst>
          </p:cNvPr>
          <p:cNvSpPr txBox="1"/>
          <p:nvPr/>
        </p:nvSpPr>
        <p:spPr>
          <a:xfrm>
            <a:off x="1010352" y="153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951C1-8D33-28A0-B1CD-84FA0AD64DB9}"/>
              </a:ext>
            </a:extLst>
          </p:cNvPr>
          <p:cNvSpPr txBox="1"/>
          <p:nvPr/>
        </p:nvSpPr>
        <p:spPr>
          <a:xfrm>
            <a:off x="6807024" y="155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00E250-F866-389D-E8AD-44A71B3A2866}"/>
              </a:ext>
            </a:extLst>
          </p:cNvPr>
          <p:cNvSpPr txBox="1"/>
          <p:nvPr/>
        </p:nvSpPr>
        <p:spPr>
          <a:xfrm>
            <a:off x="3910976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消息页面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79E882-A0FC-D022-621D-652C1A73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2" y="1887236"/>
            <a:ext cx="2031104" cy="4513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2ABD16-76C0-1263-0F1D-7482416AD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024" y="1903733"/>
            <a:ext cx="2031104" cy="45135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14C9D1-E718-E54D-D163-F1165147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88" y="1887235"/>
            <a:ext cx="2031104" cy="45135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9E7A43-CD2A-E21A-DA04-B90A7E284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670" y="1903734"/>
            <a:ext cx="2031104" cy="45135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CB1764-26E1-153D-AB43-79262366F3BD}"/>
              </a:ext>
            </a:extLst>
          </p:cNvPr>
          <p:cNvSpPr txBox="1"/>
          <p:nvPr/>
        </p:nvSpPr>
        <p:spPr>
          <a:xfrm>
            <a:off x="9611988" y="1566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修改个人信息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053524"/>
      </p:ext>
    </p:extLst>
  </p:cSld>
  <p:clrMapOvr>
    <a:masterClrMapping/>
  </p:clrMapOvr>
  <p:transition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365759" y="573532"/>
            <a:ext cx="4677373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测试结果：用户身份登录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28D899-11A7-06E6-4594-B98059F648A8}"/>
              </a:ext>
            </a:extLst>
          </p:cNvPr>
          <p:cNvSpPr txBox="1"/>
          <p:nvPr/>
        </p:nvSpPr>
        <p:spPr>
          <a:xfrm>
            <a:off x="1010352" y="15344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报名志愿活动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951C1-8D33-28A0-B1CD-84FA0AD64DB9}"/>
              </a:ext>
            </a:extLst>
          </p:cNvPr>
          <p:cNvSpPr txBox="1"/>
          <p:nvPr/>
        </p:nvSpPr>
        <p:spPr>
          <a:xfrm>
            <a:off x="6807024" y="1550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00E250-F866-389D-E8AD-44A71B3A2866}"/>
              </a:ext>
            </a:extLst>
          </p:cNvPr>
          <p:cNvSpPr txBox="1"/>
          <p:nvPr/>
        </p:nvSpPr>
        <p:spPr>
          <a:xfrm>
            <a:off x="3910976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取消报名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1CD488-1AE6-1961-7D2F-DD8EAFB6C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26" y="1920231"/>
            <a:ext cx="2032478" cy="4516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AC4F07-5A57-B16F-4AC6-601F66EA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75" y="1902206"/>
            <a:ext cx="2032478" cy="4516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497970-9C64-EBFC-0B71-8714682233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22" y="1920231"/>
            <a:ext cx="2032478" cy="45166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F0C49E-FED0-5EC2-0F76-CE7A662EF5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69" y="1920231"/>
            <a:ext cx="2032478" cy="451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978403"/>
      </p:ext>
    </p:extLst>
  </p:cSld>
  <p:clrMapOvr>
    <a:masterClrMapping/>
  </p:clrMapOvr>
  <p:transition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"/>
          <p:cNvSpPr txBox="1"/>
          <p:nvPr/>
        </p:nvSpPr>
        <p:spPr>
          <a:xfrm>
            <a:off x="566320" y="541276"/>
            <a:ext cx="4677373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  测试结果：用户身份登录</a:t>
            </a: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43"/>
          <p:cNvSpPr>
            <a:spLocks noChangeArrowheads="1"/>
          </p:cNvSpPr>
          <p:nvPr/>
        </p:nvSpPr>
        <p:spPr bwMode="auto">
          <a:xfrm>
            <a:off x="5243693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28D899-11A7-06E6-4594-B98059F648A8}"/>
              </a:ext>
            </a:extLst>
          </p:cNvPr>
          <p:cNvSpPr txBox="1"/>
          <p:nvPr/>
        </p:nvSpPr>
        <p:spPr>
          <a:xfrm>
            <a:off x="2192976" y="1534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签到失败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951C1-8D33-28A0-B1CD-84FA0AD64DB9}"/>
              </a:ext>
            </a:extLst>
          </p:cNvPr>
          <p:cNvSpPr txBox="1"/>
          <p:nvPr/>
        </p:nvSpPr>
        <p:spPr>
          <a:xfrm>
            <a:off x="7989648" y="15508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查看已签到活动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00E250-F866-389D-E8AD-44A71B3A2866}"/>
              </a:ext>
            </a:extLst>
          </p:cNvPr>
          <p:cNvSpPr txBox="1"/>
          <p:nvPr/>
        </p:nvSpPr>
        <p:spPr>
          <a:xfrm>
            <a:off x="5093600" y="1534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取消报名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AC4F07-5A57-B16F-4AC6-601F66EA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99" y="1902206"/>
            <a:ext cx="2032478" cy="4516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88D15F-A898-A136-DD1F-A364E4C6E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0" y="1920231"/>
            <a:ext cx="2032478" cy="4516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50B263-2DAE-0C31-604A-03A3F103C8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23" y="1920231"/>
            <a:ext cx="2032478" cy="451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4498346"/>
      </p:ext>
    </p:extLst>
  </p:cSld>
  <p:clrMapOvr>
    <a:masterClrMapping/>
  </p:clrMapOvr>
  <p:transition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/>
          <p:cNvSpPr txBox="1"/>
          <p:nvPr/>
        </p:nvSpPr>
        <p:spPr>
          <a:xfrm>
            <a:off x="365760" y="622300"/>
            <a:ext cx="412496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参考资料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BC9DBB-3416-5321-AC23-F698F7F35C8B}"/>
              </a:ext>
            </a:extLst>
          </p:cNvPr>
          <p:cNvSpPr txBox="1"/>
          <p:nvPr/>
        </p:nvSpPr>
        <p:spPr>
          <a:xfrm>
            <a:off x="1133840" y="1877568"/>
            <a:ext cx="7055136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6700"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《软件工程导论》 张海藩 牟永敏 清华大学出版社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高级程序设计》马特·弗里斯比 人民邮电出版社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React Native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移动开发实战》向治洪 人民邮电出版社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467225"/>
      </p:ext>
    </p:extLst>
  </p:cSld>
  <p:clrMapOvr>
    <a:masterClrMapping/>
  </p:clrMapOvr>
  <p:transition advTm="200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3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、</a:t>
            </a:r>
          </a:p>
        </p:txBody>
      </p:sp>
      <p:sp>
        <p:nvSpPr>
          <p:cNvPr id="11" name="图形"/>
          <p:cNvSpPr txBox="1"/>
          <p:nvPr/>
        </p:nvSpPr>
        <p:spPr>
          <a:xfrm>
            <a:off x="1414145" y="2015490"/>
            <a:ext cx="9370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uLnTx/>
                <a:uFillTx/>
                <a:cs typeface="+mn-ea"/>
                <a:sym typeface="+mn-lt"/>
              </a:rPr>
              <a:t>谢谢您的观赏聆听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95350" y="3330575"/>
            <a:ext cx="9958705" cy="352425"/>
            <a:chOff x="1410" y="5245"/>
            <a:chExt cx="15683" cy="555"/>
          </a:xfrm>
        </p:grpSpPr>
        <p:sp>
          <p:nvSpPr>
            <p:cNvPr id="29" name="图形"/>
            <p:cNvSpPr/>
            <p:nvPr/>
          </p:nvSpPr>
          <p:spPr>
            <a:xfrm>
              <a:off x="6214" y="5245"/>
              <a:ext cx="6688" cy="5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 w="635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alpha val="7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彩云" panose="02010800040101010101" charset="-122"/>
                  <a:ea typeface="华文彩云" panose="02010800040101010101" charset="-122"/>
                  <a:cs typeface="+mn-ea"/>
                  <a:sym typeface="+mn-lt"/>
                </a:rPr>
                <a:t>本次分工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592" y="5523"/>
              <a:ext cx="9713" cy="55"/>
              <a:chOff x="4524" y="5444"/>
              <a:chExt cx="9713" cy="55"/>
            </a:xfrm>
          </p:grpSpPr>
          <p:cxnSp>
            <p:nvCxnSpPr>
              <p:cNvPr id="32" name="图形"/>
              <p:cNvCxnSpPr/>
              <p:nvPr/>
            </p:nvCxnSpPr>
            <p:spPr>
              <a:xfrm flipH="1">
                <a:off x="4524" y="5499"/>
                <a:ext cx="1211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图形"/>
              <p:cNvCxnSpPr/>
              <p:nvPr/>
            </p:nvCxnSpPr>
            <p:spPr>
              <a:xfrm flipH="1">
                <a:off x="13125" y="5444"/>
                <a:ext cx="111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图形"/>
            <p:cNvGrpSpPr/>
            <p:nvPr/>
          </p:nvGrpSpPr>
          <p:grpSpPr>
            <a:xfrm>
              <a:off x="16892" y="5267"/>
              <a:ext cx="201" cy="341"/>
              <a:chOff x="373626" y="2399071"/>
              <a:chExt cx="235974" cy="393290"/>
            </a:xfrm>
          </p:grpSpPr>
          <p:cxnSp>
            <p:nvCxnSpPr>
              <p:cNvPr id="35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图形"/>
            <p:cNvGrpSpPr/>
            <p:nvPr/>
          </p:nvGrpSpPr>
          <p:grpSpPr>
            <a:xfrm flipH="1">
              <a:off x="1410" y="5267"/>
              <a:ext cx="201" cy="341"/>
              <a:chOff x="373626" y="2399071"/>
              <a:chExt cx="235974" cy="393290"/>
            </a:xfrm>
          </p:grpSpPr>
          <p:cxnSp>
            <p:nvCxnSpPr>
              <p:cNvPr id="38" name="图形"/>
              <p:cNvCxnSpPr/>
              <p:nvPr/>
            </p:nvCxnSpPr>
            <p:spPr>
              <a:xfrm>
                <a:off x="373626" y="2399071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图形"/>
              <p:cNvCxnSpPr/>
              <p:nvPr/>
            </p:nvCxnSpPr>
            <p:spPr>
              <a:xfrm flipH="1">
                <a:off x="373626" y="2595716"/>
                <a:ext cx="235974" cy="19664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A225E6F-80DE-1704-FC04-4DFB6A075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28" y="4020595"/>
            <a:ext cx="7052544" cy="242461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972685" y="2529840"/>
            <a:ext cx="53975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600" dirty="0">
                <a:cs typeface="+mn-ea"/>
                <a:sym typeface="+mn-lt"/>
              </a:rPr>
              <a:t>开发团队介绍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33270" y="2194560"/>
            <a:ext cx="2938780" cy="2266950"/>
            <a:chOff x="3202" y="3456"/>
            <a:chExt cx="4628" cy="3570"/>
          </a:xfrm>
        </p:grpSpPr>
        <p:sp>
          <p:nvSpPr>
            <p:cNvPr id="7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图形"/>
            <p:cNvSpPr txBox="1"/>
            <p:nvPr/>
          </p:nvSpPr>
          <p:spPr>
            <a:xfrm>
              <a:off x="3202" y="3491"/>
              <a:ext cx="4628" cy="3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" name="图形"/>
            <p:cNvSpPr txBox="1"/>
            <p:nvPr/>
          </p:nvSpPr>
          <p:spPr>
            <a:xfrm>
              <a:off x="5762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ONE.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23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5600" y="619760"/>
            <a:ext cx="565912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开发团队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环境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11069" y="2005556"/>
            <a:ext cx="84888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人员：</a:t>
            </a:r>
            <a:r>
              <a:rPr lang="zh-CN" altLang="en-US" sz="2000" dirty="0"/>
              <a:t>组长  司晨旭 、组员  吴卓霖、吴佳丽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工具：</a:t>
            </a:r>
            <a:r>
              <a:rPr lang="en-US" altLang="zh-CN" sz="2000" dirty="0"/>
              <a:t>Office</a:t>
            </a:r>
            <a:r>
              <a:rPr lang="zh-CN" altLang="zh-CN" sz="2000" dirty="0"/>
              <a:t>、</a:t>
            </a:r>
            <a:r>
              <a:rPr lang="en-US" altLang="zh-CN" sz="2000" dirty="0" err="1"/>
              <a:t>PowerDesigner</a:t>
            </a:r>
            <a:r>
              <a:rPr lang="zh-CN" altLang="zh-CN" sz="2000" dirty="0"/>
              <a:t>、</a:t>
            </a:r>
            <a:r>
              <a:rPr lang="en-US" altLang="zh-CN" sz="2000" dirty="0"/>
              <a:t>Project</a:t>
            </a:r>
            <a:r>
              <a:rPr lang="zh-CN" altLang="zh-CN" sz="2000" dirty="0"/>
              <a:t>、</a:t>
            </a:r>
            <a:r>
              <a:rPr lang="en-US" altLang="zh-CN" sz="2000" dirty="0"/>
              <a:t>Git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编程语言：</a:t>
            </a:r>
            <a:r>
              <a:rPr lang="en-US" altLang="zh-CN" sz="2000" dirty="0"/>
              <a:t>Java</a:t>
            </a:r>
            <a:r>
              <a:rPr lang="zh-CN" altLang="en-US" sz="2000" dirty="0"/>
              <a:t>，</a:t>
            </a:r>
            <a:r>
              <a:rPr lang="en-US" altLang="zh-CN" sz="2000" dirty="0"/>
              <a:t>JavaScript 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编程环境：</a:t>
            </a:r>
            <a:r>
              <a:rPr lang="en-US" altLang="zh-CN" sz="2000" dirty="0"/>
              <a:t>React Native</a:t>
            </a:r>
            <a:r>
              <a:rPr lang="zh-CN" altLang="en-US" sz="2000" dirty="0"/>
              <a:t>，</a:t>
            </a:r>
            <a:r>
              <a:rPr lang="en-US" altLang="zh-CN" sz="2000" dirty="0"/>
              <a:t>Android Studio</a:t>
            </a:r>
            <a:r>
              <a:rPr lang="zh-CN" altLang="en-US" sz="2000" dirty="0"/>
              <a:t>，</a:t>
            </a:r>
            <a:r>
              <a:rPr lang="en-US" altLang="zh-CN" sz="2000" dirty="0"/>
              <a:t>express</a:t>
            </a:r>
          </a:p>
          <a:p>
            <a:endParaRPr lang="zh-CN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886078"/>
      </p:ext>
    </p:extLst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57530" y="595376"/>
            <a:ext cx="55384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成员分工明细</a:t>
            </a:r>
            <a:endParaRPr lang="en-US" altLang="zh-CN" sz="24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A85FCB-A1CF-4C44-4623-EA219B50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3107"/>
              </p:ext>
            </p:extLst>
          </p:nvPr>
        </p:nvGraphicFramePr>
        <p:xfrm>
          <a:off x="364490" y="1667383"/>
          <a:ext cx="11614200" cy="4230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2484">
                  <a:extLst>
                    <a:ext uri="{9D8B030D-6E8A-4147-A177-3AD203B41FA5}">
                      <a16:colId xmlns:a16="http://schemas.microsoft.com/office/drawing/2014/main" val="2699627694"/>
                    </a:ext>
                  </a:extLst>
                </a:gridCol>
                <a:gridCol w="5099923">
                  <a:extLst>
                    <a:ext uri="{9D8B030D-6E8A-4147-A177-3AD203B41FA5}">
                      <a16:colId xmlns:a16="http://schemas.microsoft.com/office/drawing/2014/main" val="90397128"/>
                    </a:ext>
                  </a:extLst>
                </a:gridCol>
                <a:gridCol w="3871793">
                  <a:extLst>
                    <a:ext uri="{9D8B030D-6E8A-4147-A177-3AD203B41FA5}">
                      <a16:colId xmlns:a16="http://schemas.microsoft.com/office/drawing/2014/main" val="2999777320"/>
                    </a:ext>
                  </a:extLst>
                </a:gridCol>
              </a:tblGrid>
              <a:tr h="940138"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可行性分析人员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分析软件可行性，绘制流程图并撰写可行性报告。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吴卓霖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423921"/>
                  </a:ext>
                </a:extLst>
              </a:tr>
              <a:tr h="940138"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需求分析人员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寻访用户进行需求分析，建立模型并撰写需求分析报告。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吴佳丽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9446146"/>
                  </a:ext>
                </a:extLst>
              </a:tr>
              <a:tr h="470070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总体设计人员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系统设计及结构设计，并撰写总体设计报告。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司晨旭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244340"/>
                  </a:ext>
                </a:extLst>
              </a:tr>
              <a:tr h="940138"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详细设计人员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人机界面设计，过程设计，并撰写详细设计报告。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kern="100" dirty="0">
                        <a:effectLst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</a:rPr>
                        <a:t>司晨旭、吴佳丽、吴卓霖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5264778"/>
                  </a:ext>
                </a:extLst>
              </a:tr>
              <a:tr h="470070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编码及测试人员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编写代码并进行测试。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司晨旭、吴佳丽、吴卓霖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757457"/>
                  </a:ext>
                </a:extLst>
              </a:tr>
              <a:tr h="470070"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总结人员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</a:rPr>
                        <a:t>负责最后的收尾工作并撰写总结文档。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</a:rPr>
                        <a:t>司晨旭、吴佳丽、吴卓霖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30974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5600" y="619760"/>
            <a:ext cx="565912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详细进度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0AE9F7-5F62-D27D-9EE3-F7EE769BF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86621"/>
              </p:ext>
            </p:extLst>
          </p:nvPr>
        </p:nvGraphicFramePr>
        <p:xfrm>
          <a:off x="1063708" y="1080135"/>
          <a:ext cx="10457732" cy="5425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357">
                  <a:extLst>
                    <a:ext uri="{9D8B030D-6E8A-4147-A177-3AD203B41FA5}">
                      <a16:colId xmlns:a16="http://schemas.microsoft.com/office/drawing/2014/main" val="4154208841"/>
                    </a:ext>
                  </a:extLst>
                </a:gridCol>
                <a:gridCol w="1651357">
                  <a:extLst>
                    <a:ext uri="{9D8B030D-6E8A-4147-A177-3AD203B41FA5}">
                      <a16:colId xmlns:a16="http://schemas.microsoft.com/office/drawing/2014/main" val="391076919"/>
                    </a:ext>
                  </a:extLst>
                </a:gridCol>
                <a:gridCol w="1651357">
                  <a:extLst>
                    <a:ext uri="{9D8B030D-6E8A-4147-A177-3AD203B41FA5}">
                      <a16:colId xmlns:a16="http://schemas.microsoft.com/office/drawing/2014/main" val="3316551630"/>
                    </a:ext>
                  </a:extLst>
                </a:gridCol>
                <a:gridCol w="1651357">
                  <a:extLst>
                    <a:ext uri="{9D8B030D-6E8A-4147-A177-3AD203B41FA5}">
                      <a16:colId xmlns:a16="http://schemas.microsoft.com/office/drawing/2014/main" val="626428079"/>
                    </a:ext>
                  </a:extLst>
                </a:gridCol>
                <a:gridCol w="1652364">
                  <a:extLst>
                    <a:ext uri="{9D8B030D-6E8A-4147-A177-3AD203B41FA5}">
                      <a16:colId xmlns:a16="http://schemas.microsoft.com/office/drawing/2014/main" val="4197532258"/>
                    </a:ext>
                  </a:extLst>
                </a:gridCol>
                <a:gridCol w="2199940">
                  <a:extLst>
                    <a:ext uri="{9D8B030D-6E8A-4147-A177-3AD203B41FA5}">
                      <a16:colId xmlns:a16="http://schemas.microsoft.com/office/drawing/2014/main" val="4237992687"/>
                    </a:ext>
                  </a:extLst>
                </a:gridCol>
              </a:tblGrid>
              <a:tr h="19895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工作包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子工作包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预期完成时间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负责人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最终交付物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简单描述说明</a:t>
                      </a: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2914486177"/>
                  </a:ext>
                </a:extLst>
              </a:tr>
              <a:tr h="410725"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可行性分析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复查系统规模和目标</a:t>
                      </a: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2022/10/16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司晨旭</a:t>
                      </a: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吴佳丽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可行性分析报告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根据项目及软件问题定义分析可行性</a:t>
                      </a: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4289299877"/>
                  </a:ext>
                </a:extLst>
              </a:tr>
              <a:tr h="410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绘制系统流程图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178439"/>
                  </a:ext>
                </a:extLst>
              </a:tr>
              <a:tr h="3151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建立逻辑模型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322916"/>
                  </a:ext>
                </a:extLst>
              </a:tr>
              <a:tr h="2156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成本估计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15663"/>
                  </a:ext>
                </a:extLst>
              </a:tr>
              <a:tr h="363004"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需求分析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访谈确定需求</a:t>
                      </a: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2022/11/06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吴佳丽</a:t>
                      </a: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吴卓霖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需求分析报告</a:t>
                      </a:r>
                    </a:p>
                  </a:txBody>
                  <a:tcPr marL="64632" marR="64632" marT="0" marB="0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采用组内交流和与客户（主要为同学）访谈的形式确认需求规格说明</a:t>
                      </a: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1763283477"/>
                  </a:ext>
                </a:extLst>
              </a:tr>
              <a:tr h="410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需求规格说明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SRS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原型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538592"/>
                  </a:ext>
                </a:extLst>
              </a:tr>
              <a:tr h="1989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分析建立模型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79827"/>
                  </a:ext>
                </a:extLst>
              </a:tr>
              <a:tr h="2604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验证软件需求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10871"/>
                  </a:ext>
                </a:extLst>
              </a:tr>
              <a:tr h="19895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系统设计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总体设计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2022/11/13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司晨旭</a:t>
                      </a: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设计报告</a:t>
                      </a: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可以根据需求规格说明的局部调整进行相应改变</a:t>
                      </a: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2748493188"/>
                  </a:ext>
                </a:extLst>
              </a:tr>
              <a:tr h="6603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详细设计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2022/11/20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司晨旭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吴佳丽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吴卓霖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29892"/>
                  </a:ext>
                </a:extLst>
              </a:tr>
              <a:tr h="19895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编码测试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代码编写</a:t>
                      </a: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2022/12/11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司晨旭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吴佳丽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吴卓霖</a:t>
                      </a: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源代码</a:t>
                      </a:r>
                    </a:p>
                  </a:txBody>
                  <a:tcPr marL="64632" marR="64632" marT="0" marB="0"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框架采用</a:t>
                      </a: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react-native</a:t>
                      </a:r>
                      <a:r>
                        <a:rPr lang="zh-CN" alt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，编写代码同时进行单元测试，所有模块完成后进行集成测试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945445527"/>
                  </a:ext>
                </a:extLst>
              </a:tr>
              <a:tr h="9226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编码测试</a:t>
                      </a:r>
                    </a:p>
                  </a:txBody>
                  <a:tcPr marL="64632" marR="64632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41801"/>
                  </a:ext>
                </a:extLst>
              </a:tr>
              <a:tr h="66030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软件交付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系统交付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2022/12/14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司晨旭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吴佳丽</a:t>
                      </a:r>
                    </a:p>
                    <a:p>
                      <a:pPr indent="266700" algn="just">
                        <a:lnSpc>
                          <a:spcPct val="125000"/>
                        </a:lnSpc>
                      </a:pPr>
                      <a:r>
                        <a:rPr lang="en-US" alt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吴卓霖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总结文档</a:t>
                      </a:r>
                    </a:p>
                  </a:txBody>
                  <a:tcPr marL="64632" marR="646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最后的收尾工作并撰写总结文档</a:t>
                      </a:r>
                    </a:p>
                  </a:txBody>
                  <a:tcPr marL="64632" marR="64632" marT="0" marB="0"/>
                </a:tc>
                <a:extLst>
                  <a:ext uri="{0D108BD9-81ED-4DB2-BD59-A6C34878D82A}">
                    <a16:rowId xmlns:a16="http://schemas.microsoft.com/office/drawing/2014/main" val="204751076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34722738"/>
      </p:ext>
    </p:extLst>
  </p:cSld>
  <p:clrMapOvr>
    <a:masterClrMapping/>
  </p:clrMapOvr>
  <p:transition>
    <p:plu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/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5" y="2529840"/>
            <a:ext cx="6237182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dirty="0">
                <a:cs typeface="+mn-ea"/>
                <a:sym typeface="+mn-lt"/>
              </a:rPr>
              <a:t>需求重现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806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TWO.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4490" y="619760"/>
            <a:ext cx="553847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提供的服务</a:t>
            </a:r>
            <a:endParaRPr lang="zh-CN" altLang="en-US" sz="2400" b="1" kern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C039AF-5739-C115-1434-B7B69DAC7AB7}"/>
              </a:ext>
            </a:extLst>
          </p:cNvPr>
          <p:cNvSpPr txBox="1"/>
          <p:nvPr/>
        </p:nvSpPr>
        <p:spPr>
          <a:xfrm>
            <a:off x="655645" y="2060448"/>
            <a:ext cx="1122615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6700" algn="just">
              <a:lnSpc>
                <a:spcPct val="20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发布公告：公告上面放着一些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文旅地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的开放信息，以及所需要的志愿者数量。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对话功能：大学生之间，大学生和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文旅地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管理员之间可以进行信息交流。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位置定位：大学生需要在特定的地点范围内进行支援签到。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志愿签到：大学生需要在特定的组织，特定的志愿时段，输入特定的志愿认证码进行志愿活动。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split orient="vert"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4490" y="619760"/>
            <a:ext cx="553847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kern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HIPO</a:t>
            </a:r>
            <a:r>
              <a:rPr lang="zh-CN" altLang="en-US" sz="2400" b="1" kern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1328813"/>
            <a:ext cx="11413067" cy="17339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2755" y="3375570"/>
            <a:ext cx="366712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博青秀软件包含七大模块，分别为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注册登录模块；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定位模块；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搜索模块；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消息异步通讯模块；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用户签到模块；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用户预约报名模块；</a:t>
            </a:r>
            <a:endParaRPr lang="en-US" altLang="zh-CN" dirty="0"/>
          </a:p>
          <a:p>
            <a:r>
              <a:rPr lang="en-US" altLang="zh-CN" dirty="0"/>
              <a:t>7. </a:t>
            </a:r>
            <a:r>
              <a:rPr lang="zh-CN" altLang="en-US" dirty="0"/>
              <a:t>发布模块；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ransition>
    <p:plus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Q0OTllZjEzNmE0ZDU0YzJmOGQ2NzlkMDJhNDQ5NmYifQ=="/>
  <p:tag name="KSO_WPP_MARK_KEY" val="afef5f51-d21d-4e34-be03-a7ec29be14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第一PPT，www.1ppt.com">
  <a:themeElements>
    <a:clrScheme name="自定义 44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DDC367"/>
      </a:accent1>
      <a:accent2>
        <a:srgbClr val="3F3F3F"/>
      </a:accent2>
      <a:accent3>
        <a:srgbClr val="DDC367"/>
      </a:accent3>
      <a:accent4>
        <a:srgbClr val="3F3F3F"/>
      </a:accent4>
      <a:accent5>
        <a:srgbClr val="DDC367"/>
      </a:accent5>
      <a:accent6>
        <a:srgbClr val="3F3F3F"/>
      </a:accent6>
      <a:hlink>
        <a:srgbClr val="DDC367"/>
      </a:hlink>
      <a:folHlink>
        <a:srgbClr val="3F3F3F"/>
      </a:folHlink>
    </a:clrScheme>
    <a:fontScheme name="iolprds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792</Words>
  <Application>Microsoft Office PowerPoint</Application>
  <PresentationFormat>宽屏</PresentationFormat>
  <Paragraphs>253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华文彩云</vt:lpstr>
      <vt:lpstr>华文细黑</vt:lpstr>
      <vt:lpstr>思源宋体</vt:lpstr>
      <vt:lpstr>宋体</vt:lpstr>
      <vt:lpstr>微软雅黑</vt:lpstr>
      <vt:lpstr>Arial</vt:lpstr>
      <vt:lpstr>Calibri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吴 卓霖</cp:lastModifiedBy>
  <cp:revision>284</cp:revision>
  <dcterms:created xsi:type="dcterms:W3CDTF">2019-06-19T02:08:00Z</dcterms:created>
  <dcterms:modified xsi:type="dcterms:W3CDTF">2022-12-13T17:46:19Z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SaveFontToCloudKey">
    <vt:lpwstr>212913176_cloud</vt:lpwstr>
  </property>
  <property fmtid="{D5CDD505-2E9C-101B-9397-08002B2CF9AE}" pid="4" name="ICV">
    <vt:lpwstr>67A97820461B4829A9370CF087811503</vt:lpwstr>
  </property>
</Properties>
</file>